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78" r:id="rId2"/>
    <p:sldId id="37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1" d="100"/>
          <a:sy n="51" d="100"/>
        </p:scale>
        <p:origin x="125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76C78-DBFC-4CF2-B4C6-35960385159B}" type="datetimeFigureOut">
              <a:rPr lang="en-GB" smtClean="0"/>
              <a:t>11/12/2024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F454E-C1F8-4931-8C92-41BF43F3B3B7}" type="slidenum">
              <a:rPr lang="en-GB" smtClean="0"/>
              <a:t>‹#›</a:t>
            </a:fld>
            <a:endParaRPr lang="en-GB"/>
          </a:p>
        </p:txBody>
      </p:sp>
    </p:spTree>
    <p:extLst>
      <p:ext uri="{BB962C8B-B14F-4D97-AF65-F5344CB8AC3E}">
        <p14:creationId xmlns:p14="http://schemas.microsoft.com/office/powerpoint/2010/main" val="2385446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Live courses may be in person or online; we offer many popular courses and others are available through UoM Library, Counselling and Mental Health Service, and outside the University.</a:t>
            </a:r>
          </a:p>
          <a:p>
            <a:pPr marL="171450" indent="-171450">
              <a:buFont typeface="Arial" panose="020B0604020202020204" pitchFamily="34" charset="0"/>
              <a:buChar char="•"/>
            </a:pPr>
            <a:r>
              <a:rPr lang="en-GB" dirty="0"/>
              <a:t>Online resources may be assessed courses or simply useful content. We create, curate and buy in certain online resources, and there</a:t>
            </a:r>
            <a:r>
              <a:rPr lang="en-GB" baseline="0" dirty="0"/>
              <a:t> are many (often free) options beyond UoM.</a:t>
            </a:r>
          </a:p>
          <a:p>
            <a:pPr marL="171450" indent="-171450">
              <a:buFont typeface="Arial" panose="020B0604020202020204" pitchFamily="34" charset="0"/>
              <a:buChar char="•"/>
            </a:pPr>
            <a:r>
              <a:rPr lang="en-GB" baseline="0" dirty="0"/>
              <a:t>Reflective practice is a key part of professional development, and may be informal or within the structure of a course or scheme such as LEAP, the UoM Leadership in Education Awards programme that gives professional recognition for teaching experience.</a:t>
            </a:r>
          </a:p>
          <a:p>
            <a:pPr marL="171450" indent="-171450">
              <a:buFont typeface="Arial" panose="020B0604020202020204" pitchFamily="34" charset="0"/>
              <a:buChar char="•"/>
            </a:pPr>
            <a:r>
              <a:rPr lang="en-GB" baseline="0" dirty="0"/>
              <a:t>Mentoring may be part of a scheme, arranged by yourself, or more informal and ad hoc. You can ask anyone to mentor you, they can choose to accept of decline, but be clear about what you seek from them and be proactive in making the relationship work.</a:t>
            </a:r>
          </a:p>
          <a:p>
            <a:pPr marL="171450" indent="-171450">
              <a:buFont typeface="Arial" panose="020B0604020202020204" pitchFamily="34" charset="0"/>
              <a:buChar char="•"/>
            </a:pPr>
            <a:r>
              <a:rPr lang="en-GB" baseline="0" dirty="0"/>
              <a:t>Peer groups cover lots of options, and I encourage you to start your own, for instance a local writing group to share feedback on your writing.</a:t>
            </a:r>
          </a:p>
          <a:p>
            <a:pPr marL="171450" indent="-171450">
              <a:buFont typeface="Arial" panose="020B0604020202020204" pitchFamily="34" charset="0"/>
              <a:buChar char="•"/>
            </a:pPr>
            <a:r>
              <a:rPr lang="en-GB" baseline="0" dirty="0"/>
              <a:t>Extra roles to gain experience and skills for your next career move may include teaching (in which case you’d not count the actual teaching as development time, only the time spent actually learning and reflecting and getting feedback on improving your skills), being a PGR representative, organising events, work shadowing, Brilliant Club, mentoring sixth formers, work for professional bodies, intern roles …</a:t>
            </a:r>
          </a:p>
          <a:p>
            <a:pPr marL="171450" indent="-171450">
              <a:buFont typeface="Arial" panose="020B0604020202020204" pitchFamily="34" charset="0"/>
              <a:buChar char="•"/>
            </a:pPr>
            <a:r>
              <a:rPr lang="en-GB" baseline="0" dirty="0"/>
              <a:t>Private study here means any learning you initiate, design and complete, from reading a book or watching videos on a topic of interest, to finding out how to start a business.</a:t>
            </a:r>
          </a:p>
          <a:p>
            <a:pPr marL="171450" indent="-171450">
              <a:buFont typeface="Arial" panose="020B0604020202020204" pitchFamily="34" charset="0"/>
              <a:buChar char="•"/>
            </a:pPr>
            <a:r>
              <a:rPr lang="en-GB" baseline="0" dirty="0"/>
              <a:t>Competitions are a good challenge to focus on honing certain skills, and having a prize can help your CV stand out. 3MT three minute thesis has local and national heats, and the UoM Postgraduate Showcase happens each summer.</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880A87-A51B-45E3-A467-3E6800DDF71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559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B36E8-E4AB-B511-D32F-4C292FA3D5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816A09-9CD3-A4FD-ECA8-CC62C9D579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65E426-15A1-F5C8-F3E5-22E868C1CFF8}"/>
              </a:ext>
            </a:extLst>
          </p:cNvPr>
          <p:cNvSpPr>
            <a:spLocks noGrp="1"/>
          </p:cNvSpPr>
          <p:nvPr>
            <p:ph type="body" idx="1"/>
          </p:nvPr>
        </p:nvSpPr>
        <p:spPr/>
        <p:txBody>
          <a:bodyPr/>
          <a:lstStyle/>
          <a:p>
            <a:pPr marL="171450" indent="-171450">
              <a:buFont typeface="Arial" panose="020B0604020202020204" pitchFamily="34" charset="0"/>
              <a:buChar char="•"/>
            </a:pPr>
            <a:r>
              <a:rPr lang="en-GB" dirty="0"/>
              <a:t>Live courses may be in person or online; we offer many popular courses and others are available through UoM Library, Counselling and Mental Health Service, and outside the University.</a:t>
            </a:r>
          </a:p>
          <a:p>
            <a:pPr marL="171450" indent="-171450">
              <a:buFont typeface="Arial" panose="020B0604020202020204" pitchFamily="34" charset="0"/>
              <a:buChar char="•"/>
            </a:pPr>
            <a:r>
              <a:rPr lang="en-GB" dirty="0"/>
              <a:t>Online resources may be assessed courses or simply useful content. We create, curate and buy in certain online resources, and there</a:t>
            </a:r>
            <a:r>
              <a:rPr lang="en-GB" baseline="0" dirty="0"/>
              <a:t> are many (often free) options beyond UoM.</a:t>
            </a:r>
          </a:p>
          <a:p>
            <a:pPr marL="171450" indent="-171450">
              <a:buFont typeface="Arial" panose="020B0604020202020204" pitchFamily="34" charset="0"/>
              <a:buChar char="•"/>
            </a:pPr>
            <a:r>
              <a:rPr lang="en-GB" baseline="0" dirty="0"/>
              <a:t>Reflective practice is a key part of professional development, and may be informal or within the structure of a course or scheme such as LEAP, the UoM Leadership in Education Awards programme that gives professional recognition for teaching experience.</a:t>
            </a:r>
          </a:p>
          <a:p>
            <a:pPr marL="171450" indent="-171450">
              <a:buFont typeface="Arial" panose="020B0604020202020204" pitchFamily="34" charset="0"/>
              <a:buChar char="•"/>
            </a:pPr>
            <a:r>
              <a:rPr lang="en-GB" baseline="0" dirty="0"/>
              <a:t>Mentoring may be part of a scheme, arranged by yourself, or more informal and ad hoc. You can ask anyone to mentor you, they can choose to accept of decline, but be clear about what you seek from them and be proactive in making the relationship work.</a:t>
            </a:r>
          </a:p>
          <a:p>
            <a:pPr marL="171450" indent="-171450">
              <a:buFont typeface="Arial" panose="020B0604020202020204" pitchFamily="34" charset="0"/>
              <a:buChar char="•"/>
            </a:pPr>
            <a:r>
              <a:rPr lang="en-GB" baseline="0" dirty="0"/>
              <a:t>Peer groups cover lots of options, and I encourage you to start your own, for instance a local writing group to share feedback on your writing.</a:t>
            </a:r>
          </a:p>
          <a:p>
            <a:pPr marL="171450" indent="-171450">
              <a:buFont typeface="Arial" panose="020B0604020202020204" pitchFamily="34" charset="0"/>
              <a:buChar char="•"/>
            </a:pPr>
            <a:r>
              <a:rPr lang="en-GB" baseline="0" dirty="0"/>
              <a:t>Extra roles to gain experience and skills for your next career move may include teaching (in which case you’d not count the actual teaching as development time, only the time spent actually learning and reflecting and getting feedback on improving your skills), being a PGR representative, organising events, work shadowing, Brilliant Club, mentoring sixth formers, work for professional bodies, intern roles …</a:t>
            </a:r>
          </a:p>
          <a:p>
            <a:pPr marL="171450" indent="-171450">
              <a:buFont typeface="Arial" panose="020B0604020202020204" pitchFamily="34" charset="0"/>
              <a:buChar char="•"/>
            </a:pPr>
            <a:r>
              <a:rPr lang="en-GB" baseline="0" dirty="0"/>
              <a:t>Private study here means any learning you initiate, design and complete, from reading a book or watching videos on a topic of interest, to finding out how to start a business.</a:t>
            </a:r>
          </a:p>
          <a:p>
            <a:pPr marL="171450" indent="-171450">
              <a:buFont typeface="Arial" panose="020B0604020202020204" pitchFamily="34" charset="0"/>
              <a:buChar char="•"/>
            </a:pPr>
            <a:r>
              <a:rPr lang="en-GB" baseline="0" dirty="0"/>
              <a:t>Competitions are a good challenge to focus on honing certain skills, and having a prize can help your CV stand out. 3MT three minute thesis has local and national heats, and the UoM Postgraduate Showcase happens each summer.</a:t>
            </a:r>
            <a:endParaRPr lang="en-GB" dirty="0"/>
          </a:p>
        </p:txBody>
      </p:sp>
      <p:sp>
        <p:nvSpPr>
          <p:cNvPr id="4" name="Slide Number Placeholder 3">
            <a:extLst>
              <a:ext uri="{FF2B5EF4-FFF2-40B4-BE49-F238E27FC236}">
                <a16:creationId xmlns:a16="http://schemas.microsoft.com/office/drawing/2014/main" id="{E58AAF67-0E91-3024-5777-CDC7FD453BC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880A87-A51B-45E3-A467-3E6800DDF71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2488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542BF-DEC9-4863-AE1B-BA4A0EDFB489}"/>
              </a:ext>
            </a:extLst>
          </p:cNvPr>
          <p:cNvSpPr>
            <a:spLocks noGrp="1"/>
          </p:cNvSpPr>
          <p:nvPr>
            <p:ph type="ctrTitle" hasCustomPrompt="1"/>
          </p:nvPr>
        </p:nvSpPr>
        <p:spPr>
          <a:xfrm>
            <a:off x="1524000" y="1401510"/>
            <a:ext cx="9144000" cy="1886262"/>
          </a:xfrm>
        </p:spPr>
        <p:txBody>
          <a:bodyPr anchor="b"/>
          <a:lstStyle>
            <a:lvl1pPr algn="ctr">
              <a:defRPr sz="6000"/>
            </a:lvl1pPr>
          </a:lstStyle>
          <a:p>
            <a:r>
              <a:rPr lang="en-US" dirty="0"/>
              <a:t>Session title</a:t>
            </a:r>
            <a:endParaRPr lang="en-GB" dirty="0"/>
          </a:p>
        </p:txBody>
      </p:sp>
      <p:sp>
        <p:nvSpPr>
          <p:cNvPr id="3" name="Subtitle 2">
            <a:extLst>
              <a:ext uri="{FF2B5EF4-FFF2-40B4-BE49-F238E27FC236}">
                <a16:creationId xmlns:a16="http://schemas.microsoft.com/office/drawing/2014/main" id="{9484E671-0F11-447E-A703-2E9E207A18D1}"/>
              </a:ext>
            </a:extLst>
          </p:cNvPr>
          <p:cNvSpPr>
            <a:spLocks noGrp="1"/>
          </p:cNvSpPr>
          <p:nvPr>
            <p:ph type="subTitle" idx="1" hasCustomPrompt="1"/>
          </p:nvPr>
        </p:nvSpPr>
        <p:spPr>
          <a:xfrm>
            <a:off x="1524000" y="3379847"/>
            <a:ext cx="9144000" cy="69649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heading</a:t>
            </a:r>
            <a:endParaRPr lang="en-GB" dirty="0"/>
          </a:p>
        </p:txBody>
      </p:sp>
      <p:sp>
        <p:nvSpPr>
          <p:cNvPr id="4" name="Date Placeholder 3">
            <a:extLst>
              <a:ext uri="{FF2B5EF4-FFF2-40B4-BE49-F238E27FC236}">
                <a16:creationId xmlns:a16="http://schemas.microsoft.com/office/drawing/2014/main" id="{E1FA678F-85AD-4CD1-8037-0983A9F55A62}"/>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5" name="Footer Placeholder 4">
            <a:extLst>
              <a:ext uri="{FF2B5EF4-FFF2-40B4-BE49-F238E27FC236}">
                <a16:creationId xmlns:a16="http://schemas.microsoft.com/office/drawing/2014/main" id="{18212EC9-3C79-4A0F-9E39-F37C6F0107F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FDAE46B-B2B0-44AD-AC70-076240F7D86D}"/>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10" name="Picture 9" descr="Graphical user interface, text&#10;&#10;Description automatically generated">
            <a:extLst>
              <a:ext uri="{FF2B5EF4-FFF2-40B4-BE49-F238E27FC236}">
                <a16:creationId xmlns:a16="http://schemas.microsoft.com/office/drawing/2014/main" id="{A9E2CBC2-AA5B-4225-97DB-EDA6AF73E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885" y="4709064"/>
            <a:ext cx="12483769" cy="2238756"/>
          </a:xfrm>
          <a:prstGeom prst="rect">
            <a:avLst/>
          </a:prstGeom>
        </p:spPr>
      </p:pic>
      <p:pic>
        <p:nvPicPr>
          <p:cNvPr id="12" name="Picture 11" descr="Text&#10;&#10;Description automatically generated">
            <a:extLst>
              <a:ext uri="{FF2B5EF4-FFF2-40B4-BE49-F238E27FC236}">
                <a16:creationId xmlns:a16="http://schemas.microsoft.com/office/drawing/2014/main" id="{6F903FA7-3EE1-49CA-900D-9994FAAE45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spTree>
    <p:extLst>
      <p:ext uri="{BB962C8B-B14F-4D97-AF65-F5344CB8AC3E}">
        <p14:creationId xmlns:p14="http://schemas.microsoft.com/office/powerpoint/2010/main" val="269396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49CA-7EBE-4633-81F3-67066EB12800}"/>
              </a:ext>
            </a:extLst>
          </p:cNvPr>
          <p:cNvSpPr>
            <a:spLocks noGrp="1"/>
          </p:cNvSpPr>
          <p:nvPr>
            <p:ph type="title"/>
          </p:nvPr>
        </p:nvSpPr>
        <p:spPr>
          <a:xfrm>
            <a:off x="838200" y="365125"/>
            <a:ext cx="10273145" cy="1325563"/>
          </a:xfr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358E54-84A6-446D-9D55-D55493F3ED84}"/>
              </a:ext>
            </a:extLst>
          </p:cNvPr>
          <p:cNvSpPr>
            <a:spLocks noGrp="1"/>
          </p:cNvSpPr>
          <p:nvPr>
            <p:ph type="body" orient="vert" idx="1"/>
          </p:nvPr>
        </p:nvSpPr>
        <p:spPr>
          <a:xfrm>
            <a:off x="838200" y="1825625"/>
            <a:ext cx="10273145"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Text&#10;&#10;Description automatically generated">
            <a:extLst>
              <a:ext uri="{FF2B5EF4-FFF2-40B4-BE49-F238E27FC236}">
                <a16:creationId xmlns:a16="http://schemas.microsoft.com/office/drawing/2014/main" id="{5B1049B4-59D6-4322-AF78-57EEE28FC0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789138" y="680189"/>
            <a:ext cx="1655064" cy="701040"/>
          </a:xfrm>
          <a:prstGeom prst="rect">
            <a:avLst/>
          </a:prstGeom>
        </p:spPr>
      </p:pic>
      <p:pic>
        <p:nvPicPr>
          <p:cNvPr id="9" name="Picture 8">
            <a:extLst>
              <a:ext uri="{FF2B5EF4-FFF2-40B4-BE49-F238E27FC236}">
                <a16:creationId xmlns:a16="http://schemas.microsoft.com/office/drawing/2014/main" id="{355DAB79-6879-44A6-AFF5-E4B12E5A5066}"/>
              </a:ext>
            </a:extLst>
          </p:cNvPr>
          <p:cNvPicPr>
            <a:picLocks noChangeAspect="1"/>
          </p:cNvPicPr>
          <p:nvPr/>
        </p:nvPicPr>
        <p:blipFill>
          <a:blip r:embed="rId3"/>
          <a:stretch>
            <a:fillRect/>
          </a:stretch>
        </p:blipFill>
        <p:spPr>
          <a:xfrm rot="5400000">
            <a:off x="-4326896" y="4281638"/>
            <a:ext cx="9103411" cy="540135"/>
          </a:xfrm>
          <a:prstGeom prst="rect">
            <a:avLst/>
          </a:prstGeom>
        </p:spPr>
      </p:pic>
    </p:spTree>
    <p:extLst>
      <p:ext uri="{BB962C8B-B14F-4D97-AF65-F5344CB8AC3E}">
        <p14:creationId xmlns:p14="http://schemas.microsoft.com/office/powerpoint/2010/main" val="163337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C81F50-8C8D-4921-9C62-FCC2FF4238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4E6697-8529-4B27-89A2-88E0E33D0C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Text&#10;&#10;Description automatically generated">
            <a:extLst>
              <a:ext uri="{FF2B5EF4-FFF2-40B4-BE49-F238E27FC236}">
                <a16:creationId xmlns:a16="http://schemas.microsoft.com/office/drawing/2014/main" id="{05C51CE7-B5D3-459A-B771-23F04FBE8E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789138" y="662750"/>
            <a:ext cx="1655064" cy="701040"/>
          </a:xfrm>
          <a:prstGeom prst="rect">
            <a:avLst/>
          </a:prstGeom>
        </p:spPr>
      </p:pic>
      <p:pic>
        <p:nvPicPr>
          <p:cNvPr id="8" name="Picture 7">
            <a:extLst>
              <a:ext uri="{FF2B5EF4-FFF2-40B4-BE49-F238E27FC236}">
                <a16:creationId xmlns:a16="http://schemas.microsoft.com/office/drawing/2014/main" id="{D41F8DB2-8F6B-4DD8-8DA5-4D6E9C81365B}"/>
              </a:ext>
            </a:extLst>
          </p:cNvPr>
          <p:cNvPicPr>
            <a:picLocks noChangeAspect="1"/>
          </p:cNvPicPr>
          <p:nvPr/>
        </p:nvPicPr>
        <p:blipFill>
          <a:blip r:embed="rId3"/>
          <a:stretch>
            <a:fillRect/>
          </a:stretch>
        </p:blipFill>
        <p:spPr>
          <a:xfrm rot="5400000">
            <a:off x="-4326896" y="4281638"/>
            <a:ext cx="9103411" cy="540135"/>
          </a:xfrm>
          <a:prstGeom prst="rect">
            <a:avLst/>
          </a:prstGeom>
        </p:spPr>
      </p:pic>
    </p:spTree>
    <p:extLst>
      <p:ext uri="{BB962C8B-B14F-4D97-AF65-F5344CB8AC3E}">
        <p14:creationId xmlns:p14="http://schemas.microsoft.com/office/powerpoint/2010/main" val="1721753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F0E93-8FAF-454B-B798-FEA66F2E60EF}"/>
              </a:ext>
            </a:extLst>
          </p:cNvPr>
          <p:cNvSpPr>
            <a:spLocks noGrp="1"/>
          </p:cNvSpPr>
          <p:nvPr>
            <p:ph type="title"/>
          </p:nvPr>
        </p:nvSpPr>
        <p:spPr>
          <a:xfrm>
            <a:off x="117765" y="725340"/>
            <a:ext cx="10515600" cy="1325563"/>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404AF6-D9C0-4734-93FB-9D1649BFB504}"/>
              </a:ext>
            </a:extLst>
          </p:cNvPr>
          <p:cNvSpPr>
            <a:spLocks noGrp="1"/>
          </p:cNvSpPr>
          <p:nvPr>
            <p:ph idx="1"/>
          </p:nvPr>
        </p:nvSpPr>
        <p:spPr>
          <a:xfrm>
            <a:off x="117765" y="2185840"/>
            <a:ext cx="10515600" cy="3984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590E1C-A1C3-44A9-B455-8F9736029D0D}"/>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5" name="Footer Placeholder 4">
            <a:extLst>
              <a:ext uri="{FF2B5EF4-FFF2-40B4-BE49-F238E27FC236}">
                <a16:creationId xmlns:a16="http://schemas.microsoft.com/office/drawing/2014/main" id="{D43AD870-83D9-451D-A87B-498044B06AF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C0DC09C-6273-46F1-B5C9-12E17C923F7E}"/>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8" name="Picture 7" descr="Text&#10;&#10;Description automatically generated">
            <a:extLst>
              <a:ext uri="{FF2B5EF4-FFF2-40B4-BE49-F238E27FC236}">
                <a16:creationId xmlns:a16="http://schemas.microsoft.com/office/drawing/2014/main" id="{D63BB756-1134-4CE5-8664-3085C46BE8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537" y="136525"/>
            <a:ext cx="1655064" cy="701040"/>
          </a:xfrm>
          <a:prstGeom prst="rect">
            <a:avLst/>
          </a:prstGeom>
        </p:spPr>
      </p:pic>
      <p:pic>
        <p:nvPicPr>
          <p:cNvPr id="13" name="Picture 12">
            <a:extLst>
              <a:ext uri="{FF2B5EF4-FFF2-40B4-BE49-F238E27FC236}">
                <a16:creationId xmlns:a16="http://schemas.microsoft.com/office/drawing/2014/main" id="{528F100F-12C4-495F-B52E-847CDC498508}"/>
              </a:ext>
            </a:extLst>
          </p:cNvPr>
          <p:cNvPicPr>
            <a:picLocks noChangeAspect="1"/>
          </p:cNvPicPr>
          <p:nvPr/>
        </p:nvPicPr>
        <p:blipFill>
          <a:blip r:embed="rId3"/>
          <a:stretch>
            <a:fillRect/>
          </a:stretch>
        </p:blipFill>
        <p:spPr>
          <a:xfrm>
            <a:off x="0" y="6131179"/>
            <a:ext cx="12192000" cy="723392"/>
          </a:xfrm>
          <a:prstGeom prst="rect">
            <a:avLst/>
          </a:prstGeom>
        </p:spPr>
      </p:pic>
    </p:spTree>
    <p:extLst>
      <p:ext uri="{BB962C8B-B14F-4D97-AF65-F5344CB8AC3E}">
        <p14:creationId xmlns:p14="http://schemas.microsoft.com/office/powerpoint/2010/main" val="162056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E74CC-BA5F-458C-BE05-8991804E3342}"/>
              </a:ext>
            </a:extLst>
          </p:cNvPr>
          <p:cNvSpPr>
            <a:spLocks noGrp="1"/>
          </p:cNvSpPr>
          <p:nvPr>
            <p:ph type="title"/>
          </p:nvPr>
        </p:nvSpPr>
        <p:spPr>
          <a:xfrm>
            <a:off x="240725" y="1423416"/>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D20DEB7-2418-4F64-8722-A6D9A7B17127}"/>
              </a:ext>
            </a:extLst>
          </p:cNvPr>
          <p:cNvSpPr>
            <a:spLocks noGrp="1"/>
          </p:cNvSpPr>
          <p:nvPr>
            <p:ph type="body" idx="1"/>
          </p:nvPr>
        </p:nvSpPr>
        <p:spPr>
          <a:xfrm>
            <a:off x="240725" y="430314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6758C8-F3FC-4098-BAC1-F3A147CFAFA6}"/>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5" name="Footer Placeholder 4">
            <a:extLst>
              <a:ext uri="{FF2B5EF4-FFF2-40B4-BE49-F238E27FC236}">
                <a16:creationId xmlns:a16="http://schemas.microsoft.com/office/drawing/2014/main" id="{ED2E3AE9-91E0-42C8-944A-8FC777A8326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03C901A-D342-4C1B-BD0A-B4784A572D85}"/>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8" name="Picture 7">
            <a:extLst>
              <a:ext uri="{FF2B5EF4-FFF2-40B4-BE49-F238E27FC236}">
                <a16:creationId xmlns:a16="http://schemas.microsoft.com/office/drawing/2014/main" id="{7C18EA89-B577-44DF-96C6-A036D43DE651}"/>
              </a:ext>
            </a:extLst>
          </p:cNvPr>
          <p:cNvPicPr>
            <a:picLocks noChangeAspect="1"/>
          </p:cNvPicPr>
          <p:nvPr/>
        </p:nvPicPr>
        <p:blipFill>
          <a:blip r:embed="rId2"/>
          <a:stretch>
            <a:fillRect/>
          </a:stretch>
        </p:blipFill>
        <p:spPr>
          <a:xfrm>
            <a:off x="0" y="6134608"/>
            <a:ext cx="12192000" cy="723392"/>
          </a:xfrm>
          <a:prstGeom prst="rect">
            <a:avLst/>
          </a:prstGeom>
        </p:spPr>
      </p:pic>
      <p:pic>
        <p:nvPicPr>
          <p:cNvPr id="9" name="Picture 8" descr="Text&#10;&#10;Description automatically generated">
            <a:extLst>
              <a:ext uri="{FF2B5EF4-FFF2-40B4-BE49-F238E27FC236}">
                <a16:creationId xmlns:a16="http://schemas.microsoft.com/office/drawing/2014/main" id="{4BFD3060-86FA-4DB2-97E4-6C923375AE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spTree>
    <p:extLst>
      <p:ext uri="{BB962C8B-B14F-4D97-AF65-F5344CB8AC3E}">
        <p14:creationId xmlns:p14="http://schemas.microsoft.com/office/powerpoint/2010/main" val="2693937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BF79B-F7DB-48C3-B6FA-EBA30B4D4E67}"/>
              </a:ext>
            </a:extLst>
          </p:cNvPr>
          <p:cNvSpPr>
            <a:spLocks noGrp="1"/>
          </p:cNvSpPr>
          <p:nvPr>
            <p:ph type="title"/>
          </p:nvPr>
        </p:nvSpPr>
        <p:spPr>
          <a:xfrm>
            <a:off x="163945" y="577557"/>
            <a:ext cx="10515600" cy="1325563"/>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6FC8F3-DE23-4148-98BD-EDEA6F4F897D}"/>
              </a:ext>
            </a:extLst>
          </p:cNvPr>
          <p:cNvSpPr>
            <a:spLocks noGrp="1"/>
          </p:cNvSpPr>
          <p:nvPr>
            <p:ph sz="half" idx="1"/>
          </p:nvPr>
        </p:nvSpPr>
        <p:spPr>
          <a:xfrm>
            <a:off x="163945" y="2038057"/>
            <a:ext cx="5181600" cy="40764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08A5368-7E90-490D-B03E-68A172A12B58}"/>
              </a:ext>
            </a:extLst>
          </p:cNvPr>
          <p:cNvSpPr>
            <a:spLocks noGrp="1"/>
          </p:cNvSpPr>
          <p:nvPr>
            <p:ph sz="half" idx="2"/>
          </p:nvPr>
        </p:nvSpPr>
        <p:spPr>
          <a:xfrm>
            <a:off x="5497945" y="2038057"/>
            <a:ext cx="5181600" cy="40764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FF7F208-A48D-481C-9007-4F1F7E0AF5E8}"/>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6" name="Footer Placeholder 5">
            <a:extLst>
              <a:ext uri="{FF2B5EF4-FFF2-40B4-BE49-F238E27FC236}">
                <a16:creationId xmlns:a16="http://schemas.microsoft.com/office/drawing/2014/main" id="{E79B91CD-9C11-439E-AEA3-7097C383A8B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3B3AFDE-396F-441B-92FD-FBAD81FF375E}"/>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8" name="Picture 7" descr="Text&#10;&#10;Description automatically generated">
            <a:extLst>
              <a:ext uri="{FF2B5EF4-FFF2-40B4-BE49-F238E27FC236}">
                <a16:creationId xmlns:a16="http://schemas.microsoft.com/office/drawing/2014/main" id="{44CE2B51-629B-4A90-9369-DE473EDF15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pic>
        <p:nvPicPr>
          <p:cNvPr id="9" name="Picture 8">
            <a:extLst>
              <a:ext uri="{FF2B5EF4-FFF2-40B4-BE49-F238E27FC236}">
                <a16:creationId xmlns:a16="http://schemas.microsoft.com/office/drawing/2014/main" id="{CD39B668-9DDC-44F5-A7F3-C80C33F3B191}"/>
              </a:ext>
            </a:extLst>
          </p:cNvPr>
          <p:cNvPicPr>
            <a:picLocks noChangeAspect="1"/>
          </p:cNvPicPr>
          <p:nvPr/>
        </p:nvPicPr>
        <p:blipFill>
          <a:blip r:embed="rId3"/>
          <a:stretch>
            <a:fillRect/>
          </a:stretch>
        </p:blipFill>
        <p:spPr>
          <a:xfrm>
            <a:off x="0" y="6134608"/>
            <a:ext cx="12192000" cy="723392"/>
          </a:xfrm>
          <a:prstGeom prst="rect">
            <a:avLst/>
          </a:prstGeom>
        </p:spPr>
      </p:pic>
    </p:spTree>
    <p:extLst>
      <p:ext uri="{BB962C8B-B14F-4D97-AF65-F5344CB8AC3E}">
        <p14:creationId xmlns:p14="http://schemas.microsoft.com/office/powerpoint/2010/main" val="309563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BD24-D48C-42C7-A5F4-F8659074EFFD}"/>
              </a:ext>
            </a:extLst>
          </p:cNvPr>
          <p:cNvSpPr>
            <a:spLocks noGrp="1"/>
          </p:cNvSpPr>
          <p:nvPr>
            <p:ph type="title"/>
          </p:nvPr>
        </p:nvSpPr>
        <p:spPr>
          <a:xfrm>
            <a:off x="165530" y="596030"/>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78F8EE-0B27-4FB5-B068-4AFAC8809EC9}"/>
              </a:ext>
            </a:extLst>
          </p:cNvPr>
          <p:cNvSpPr>
            <a:spLocks noGrp="1"/>
          </p:cNvSpPr>
          <p:nvPr>
            <p:ph type="body" idx="1"/>
          </p:nvPr>
        </p:nvSpPr>
        <p:spPr>
          <a:xfrm>
            <a:off x="165530" y="1912068"/>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D5FAE1E-3D7F-4BE1-870D-0937ED1C882B}"/>
              </a:ext>
            </a:extLst>
          </p:cNvPr>
          <p:cNvSpPr>
            <a:spLocks noGrp="1"/>
          </p:cNvSpPr>
          <p:nvPr>
            <p:ph sz="half" idx="2"/>
          </p:nvPr>
        </p:nvSpPr>
        <p:spPr>
          <a:xfrm>
            <a:off x="165530" y="2735980"/>
            <a:ext cx="5157787" cy="33692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305AAF-0E75-46D7-8559-4BB11E2E0F72}"/>
              </a:ext>
            </a:extLst>
          </p:cNvPr>
          <p:cNvSpPr>
            <a:spLocks noGrp="1"/>
          </p:cNvSpPr>
          <p:nvPr>
            <p:ph type="body" sz="quarter" idx="3"/>
          </p:nvPr>
        </p:nvSpPr>
        <p:spPr>
          <a:xfrm>
            <a:off x="5497942" y="190449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9E5763D-5253-4FCA-8B0B-17666F0589C2}"/>
              </a:ext>
            </a:extLst>
          </p:cNvPr>
          <p:cNvSpPr>
            <a:spLocks noGrp="1"/>
          </p:cNvSpPr>
          <p:nvPr>
            <p:ph sz="quarter" idx="4"/>
          </p:nvPr>
        </p:nvSpPr>
        <p:spPr>
          <a:xfrm>
            <a:off x="5497942" y="2735980"/>
            <a:ext cx="5183188" cy="33692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9847DB5-CA37-4E55-A83F-7C2499B798B9}"/>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8" name="Footer Placeholder 7">
            <a:extLst>
              <a:ext uri="{FF2B5EF4-FFF2-40B4-BE49-F238E27FC236}">
                <a16:creationId xmlns:a16="http://schemas.microsoft.com/office/drawing/2014/main" id="{825E77C4-7527-48C6-8074-74AAA163BC1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1864A6D9-8BC2-4F16-93F0-2EB313429A8C}"/>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10" name="Picture 9" descr="Text&#10;&#10;Description automatically generated">
            <a:extLst>
              <a:ext uri="{FF2B5EF4-FFF2-40B4-BE49-F238E27FC236}">
                <a16:creationId xmlns:a16="http://schemas.microsoft.com/office/drawing/2014/main" id="{3474E738-1243-48A4-A037-329C20D041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pic>
        <p:nvPicPr>
          <p:cNvPr id="11" name="Picture 10">
            <a:extLst>
              <a:ext uri="{FF2B5EF4-FFF2-40B4-BE49-F238E27FC236}">
                <a16:creationId xmlns:a16="http://schemas.microsoft.com/office/drawing/2014/main" id="{1A231EFA-1FBB-4331-8973-1254FF32B2D4}"/>
              </a:ext>
            </a:extLst>
          </p:cNvPr>
          <p:cNvPicPr>
            <a:picLocks noChangeAspect="1"/>
          </p:cNvPicPr>
          <p:nvPr/>
        </p:nvPicPr>
        <p:blipFill>
          <a:blip r:embed="rId3"/>
          <a:stretch>
            <a:fillRect/>
          </a:stretch>
        </p:blipFill>
        <p:spPr>
          <a:xfrm>
            <a:off x="0" y="6134608"/>
            <a:ext cx="12192000" cy="723392"/>
          </a:xfrm>
          <a:prstGeom prst="rect">
            <a:avLst/>
          </a:prstGeom>
        </p:spPr>
      </p:pic>
    </p:spTree>
    <p:extLst>
      <p:ext uri="{BB962C8B-B14F-4D97-AF65-F5344CB8AC3E}">
        <p14:creationId xmlns:p14="http://schemas.microsoft.com/office/powerpoint/2010/main" val="168792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34D0B-6E32-411A-B384-A6FA1246C6DD}"/>
              </a:ext>
            </a:extLst>
          </p:cNvPr>
          <p:cNvSpPr>
            <a:spLocks noGrp="1"/>
          </p:cNvSpPr>
          <p:nvPr>
            <p:ph type="title"/>
          </p:nvPr>
        </p:nvSpPr>
        <p:spPr>
          <a:xfrm>
            <a:off x="158083" y="823999"/>
            <a:ext cx="10515600" cy="1325563"/>
          </a:xfr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6A2AE9-C143-481F-A604-418FFF7A5059}"/>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4" name="Footer Placeholder 3">
            <a:extLst>
              <a:ext uri="{FF2B5EF4-FFF2-40B4-BE49-F238E27FC236}">
                <a16:creationId xmlns:a16="http://schemas.microsoft.com/office/drawing/2014/main" id="{39760B89-9CD8-44E4-AB16-0BFE510B49D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824E7A6D-098B-4713-9132-D0C78B789A28}"/>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6" name="Picture 5" descr="Text&#10;&#10;Description automatically generated">
            <a:extLst>
              <a:ext uri="{FF2B5EF4-FFF2-40B4-BE49-F238E27FC236}">
                <a16:creationId xmlns:a16="http://schemas.microsoft.com/office/drawing/2014/main" id="{BCA0F2C5-4AA0-4C5F-859C-33C3A0C987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pic>
        <p:nvPicPr>
          <p:cNvPr id="7" name="Picture 6">
            <a:extLst>
              <a:ext uri="{FF2B5EF4-FFF2-40B4-BE49-F238E27FC236}">
                <a16:creationId xmlns:a16="http://schemas.microsoft.com/office/drawing/2014/main" id="{39219DBA-D52F-41D7-8CB2-011B79BF9DFC}"/>
              </a:ext>
            </a:extLst>
          </p:cNvPr>
          <p:cNvPicPr>
            <a:picLocks noChangeAspect="1"/>
          </p:cNvPicPr>
          <p:nvPr/>
        </p:nvPicPr>
        <p:blipFill>
          <a:blip r:embed="rId3"/>
          <a:stretch>
            <a:fillRect/>
          </a:stretch>
        </p:blipFill>
        <p:spPr>
          <a:xfrm>
            <a:off x="0" y="6134608"/>
            <a:ext cx="12192000" cy="723392"/>
          </a:xfrm>
          <a:prstGeom prst="rect">
            <a:avLst/>
          </a:prstGeom>
        </p:spPr>
      </p:pic>
    </p:spTree>
    <p:extLst>
      <p:ext uri="{BB962C8B-B14F-4D97-AF65-F5344CB8AC3E}">
        <p14:creationId xmlns:p14="http://schemas.microsoft.com/office/powerpoint/2010/main" val="3965411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CF591A-7BAA-4592-8EB4-6D615CDB5920}"/>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3" name="Footer Placeholder 2">
            <a:extLst>
              <a:ext uri="{FF2B5EF4-FFF2-40B4-BE49-F238E27FC236}">
                <a16:creationId xmlns:a16="http://schemas.microsoft.com/office/drawing/2014/main" id="{CED55F42-4F25-4097-ABE7-7FF48B55EDA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DC48FAD3-62D6-4BB3-8765-5495E7C39E9F}"/>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5" name="Picture 4" descr="Text&#10;&#10;Description automatically generated">
            <a:extLst>
              <a:ext uri="{FF2B5EF4-FFF2-40B4-BE49-F238E27FC236}">
                <a16:creationId xmlns:a16="http://schemas.microsoft.com/office/drawing/2014/main" id="{7012DFCF-B731-43DA-8264-AEDE75A7F5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pic>
        <p:nvPicPr>
          <p:cNvPr id="6" name="Picture 5">
            <a:extLst>
              <a:ext uri="{FF2B5EF4-FFF2-40B4-BE49-F238E27FC236}">
                <a16:creationId xmlns:a16="http://schemas.microsoft.com/office/drawing/2014/main" id="{A065CE19-8634-4DC3-A913-DF0FE048DAC2}"/>
              </a:ext>
            </a:extLst>
          </p:cNvPr>
          <p:cNvPicPr>
            <a:picLocks noChangeAspect="1"/>
          </p:cNvPicPr>
          <p:nvPr/>
        </p:nvPicPr>
        <p:blipFill>
          <a:blip r:embed="rId3"/>
          <a:stretch>
            <a:fillRect/>
          </a:stretch>
        </p:blipFill>
        <p:spPr>
          <a:xfrm>
            <a:off x="0" y="6134608"/>
            <a:ext cx="12192000" cy="723392"/>
          </a:xfrm>
          <a:prstGeom prst="rect">
            <a:avLst/>
          </a:prstGeom>
        </p:spPr>
      </p:pic>
    </p:spTree>
    <p:extLst>
      <p:ext uri="{BB962C8B-B14F-4D97-AF65-F5344CB8AC3E}">
        <p14:creationId xmlns:p14="http://schemas.microsoft.com/office/powerpoint/2010/main" val="2749967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65C76-0A63-4C1F-BA29-2FE25B940983}"/>
              </a:ext>
            </a:extLst>
          </p:cNvPr>
          <p:cNvSpPr>
            <a:spLocks noGrp="1"/>
          </p:cNvSpPr>
          <p:nvPr>
            <p:ph type="title"/>
          </p:nvPr>
        </p:nvSpPr>
        <p:spPr>
          <a:xfrm>
            <a:off x="165536" y="63269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40ACA5-5B27-46C7-9E41-48A21B3656FE}"/>
              </a:ext>
            </a:extLst>
          </p:cNvPr>
          <p:cNvSpPr>
            <a:spLocks noGrp="1"/>
          </p:cNvSpPr>
          <p:nvPr>
            <p:ph idx="1"/>
          </p:nvPr>
        </p:nvSpPr>
        <p:spPr>
          <a:xfrm>
            <a:off x="4508936" y="116291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77DE76-E421-430A-8A65-092F32759AFB}"/>
              </a:ext>
            </a:extLst>
          </p:cNvPr>
          <p:cNvSpPr>
            <a:spLocks noGrp="1"/>
          </p:cNvSpPr>
          <p:nvPr>
            <p:ph type="body" sz="half" idx="2"/>
          </p:nvPr>
        </p:nvSpPr>
        <p:spPr>
          <a:xfrm>
            <a:off x="165536" y="223289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B975C1-9961-4D7C-859A-5BE24CD48DCC}"/>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6" name="Footer Placeholder 5">
            <a:extLst>
              <a:ext uri="{FF2B5EF4-FFF2-40B4-BE49-F238E27FC236}">
                <a16:creationId xmlns:a16="http://schemas.microsoft.com/office/drawing/2014/main" id="{8D1F48CE-C954-4605-9D6A-576B4210D36E}"/>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DB28B3D-60B1-493A-92E9-A759390EF96D}"/>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8" name="Picture 7" descr="Text&#10;&#10;Description automatically generated">
            <a:extLst>
              <a:ext uri="{FF2B5EF4-FFF2-40B4-BE49-F238E27FC236}">
                <a16:creationId xmlns:a16="http://schemas.microsoft.com/office/drawing/2014/main" id="{9EAF5462-F5D3-4EA8-9E82-B29A53EE65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pic>
        <p:nvPicPr>
          <p:cNvPr id="9" name="Picture 8">
            <a:extLst>
              <a:ext uri="{FF2B5EF4-FFF2-40B4-BE49-F238E27FC236}">
                <a16:creationId xmlns:a16="http://schemas.microsoft.com/office/drawing/2014/main" id="{A6B14014-F2CB-42B2-9085-B6512F15B5CA}"/>
              </a:ext>
            </a:extLst>
          </p:cNvPr>
          <p:cNvPicPr>
            <a:picLocks noChangeAspect="1"/>
          </p:cNvPicPr>
          <p:nvPr/>
        </p:nvPicPr>
        <p:blipFill>
          <a:blip r:embed="rId3"/>
          <a:stretch>
            <a:fillRect/>
          </a:stretch>
        </p:blipFill>
        <p:spPr>
          <a:xfrm>
            <a:off x="0" y="6134608"/>
            <a:ext cx="12192000" cy="723392"/>
          </a:xfrm>
          <a:prstGeom prst="rect">
            <a:avLst/>
          </a:prstGeom>
        </p:spPr>
      </p:pic>
    </p:spTree>
    <p:extLst>
      <p:ext uri="{BB962C8B-B14F-4D97-AF65-F5344CB8AC3E}">
        <p14:creationId xmlns:p14="http://schemas.microsoft.com/office/powerpoint/2010/main" val="3724868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504D-62F7-46B2-946F-70285C47C346}"/>
              </a:ext>
            </a:extLst>
          </p:cNvPr>
          <p:cNvSpPr>
            <a:spLocks noGrp="1"/>
          </p:cNvSpPr>
          <p:nvPr>
            <p:ph type="title"/>
          </p:nvPr>
        </p:nvSpPr>
        <p:spPr>
          <a:xfrm>
            <a:off x="156297" y="577268"/>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F25D705-49CA-48F5-83CA-B3C1DDC368BB}"/>
              </a:ext>
            </a:extLst>
          </p:cNvPr>
          <p:cNvSpPr>
            <a:spLocks noGrp="1"/>
          </p:cNvSpPr>
          <p:nvPr>
            <p:ph type="pic" idx="1"/>
          </p:nvPr>
        </p:nvSpPr>
        <p:spPr>
          <a:xfrm>
            <a:off x="4499697" y="1107493"/>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534B89C5-D9CD-4C80-BC58-C4BA92099E12}"/>
              </a:ext>
            </a:extLst>
          </p:cNvPr>
          <p:cNvSpPr>
            <a:spLocks noGrp="1"/>
          </p:cNvSpPr>
          <p:nvPr>
            <p:ph type="body" sz="half" idx="2"/>
          </p:nvPr>
        </p:nvSpPr>
        <p:spPr>
          <a:xfrm>
            <a:off x="156297" y="2177468"/>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67C91C-7245-4CE4-B8EF-2FC6A59E0AB3}"/>
              </a:ext>
            </a:extLst>
          </p:cNvPr>
          <p:cNvSpPr>
            <a:spLocks noGrp="1"/>
          </p:cNvSpPr>
          <p:nvPr>
            <p:ph type="dt" sz="half" idx="10"/>
          </p:nvPr>
        </p:nvSpPr>
        <p:spPr>
          <a:xfrm>
            <a:off x="838200" y="6356350"/>
            <a:ext cx="2743200" cy="365125"/>
          </a:xfrm>
          <a:prstGeom prst="rect">
            <a:avLst/>
          </a:prstGeom>
        </p:spPr>
        <p:txBody>
          <a:bodyPr/>
          <a:lstStyle/>
          <a:p>
            <a:fld id="{2F8911E6-046B-4CD9-9361-9630DC4CB8A4}" type="datetimeFigureOut">
              <a:rPr lang="en-GB" smtClean="0"/>
              <a:t>11/12/2024</a:t>
            </a:fld>
            <a:endParaRPr lang="en-GB"/>
          </a:p>
        </p:txBody>
      </p:sp>
      <p:sp>
        <p:nvSpPr>
          <p:cNvPr id="6" name="Footer Placeholder 5">
            <a:extLst>
              <a:ext uri="{FF2B5EF4-FFF2-40B4-BE49-F238E27FC236}">
                <a16:creationId xmlns:a16="http://schemas.microsoft.com/office/drawing/2014/main" id="{6B5529E7-0537-473F-AB56-633EBE36D13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6E09748-40DD-453E-ABD9-61DFFCBF5E4B}"/>
              </a:ext>
            </a:extLst>
          </p:cNvPr>
          <p:cNvSpPr>
            <a:spLocks noGrp="1"/>
          </p:cNvSpPr>
          <p:nvPr>
            <p:ph type="sldNum" sz="quarter" idx="12"/>
          </p:nvPr>
        </p:nvSpPr>
        <p:spPr>
          <a:xfrm>
            <a:off x="8610600" y="6356350"/>
            <a:ext cx="2743200" cy="365125"/>
          </a:xfrm>
          <a:prstGeom prst="rect">
            <a:avLst/>
          </a:prstGeom>
        </p:spPr>
        <p:txBody>
          <a:bodyPr/>
          <a:lstStyle/>
          <a:p>
            <a:fld id="{6F8048E0-C6E9-4B1C-B9D0-4BC6C1F7AF54}" type="slidenum">
              <a:rPr lang="en-GB" smtClean="0"/>
              <a:t>‹#›</a:t>
            </a:fld>
            <a:endParaRPr lang="en-GB"/>
          </a:p>
        </p:txBody>
      </p:sp>
      <p:pic>
        <p:nvPicPr>
          <p:cNvPr id="8" name="Picture 7" descr="Text&#10;&#10;Description automatically generated">
            <a:extLst>
              <a:ext uri="{FF2B5EF4-FFF2-40B4-BE49-F238E27FC236}">
                <a16:creationId xmlns:a16="http://schemas.microsoft.com/office/drawing/2014/main" id="{0D06EE21-C8B7-4684-82DB-60A68EBB9A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pic>
        <p:nvPicPr>
          <p:cNvPr id="9" name="Picture 8">
            <a:extLst>
              <a:ext uri="{FF2B5EF4-FFF2-40B4-BE49-F238E27FC236}">
                <a16:creationId xmlns:a16="http://schemas.microsoft.com/office/drawing/2014/main" id="{53AE04D5-7AC8-4659-A915-F73A9D94540E}"/>
              </a:ext>
            </a:extLst>
          </p:cNvPr>
          <p:cNvPicPr>
            <a:picLocks noChangeAspect="1"/>
          </p:cNvPicPr>
          <p:nvPr/>
        </p:nvPicPr>
        <p:blipFill>
          <a:blip r:embed="rId3"/>
          <a:stretch>
            <a:fillRect/>
          </a:stretch>
        </p:blipFill>
        <p:spPr>
          <a:xfrm>
            <a:off x="0" y="6134608"/>
            <a:ext cx="12192000" cy="723392"/>
          </a:xfrm>
          <a:prstGeom prst="rect">
            <a:avLst/>
          </a:prstGeom>
        </p:spPr>
      </p:pic>
    </p:spTree>
    <p:extLst>
      <p:ext uri="{BB962C8B-B14F-4D97-AF65-F5344CB8AC3E}">
        <p14:creationId xmlns:p14="http://schemas.microsoft.com/office/powerpoint/2010/main" val="453550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D1ECB9-4F4F-4599-8FA6-F753532F7A8D}"/>
              </a:ext>
            </a:extLst>
          </p:cNvPr>
          <p:cNvSpPr>
            <a:spLocks noGrp="1"/>
          </p:cNvSpPr>
          <p:nvPr>
            <p:ph type="title"/>
          </p:nvPr>
        </p:nvSpPr>
        <p:spPr>
          <a:xfrm>
            <a:off x="191665" y="669923"/>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28EE84-020B-45CE-BCBB-E944E9CA55C4}"/>
              </a:ext>
            </a:extLst>
          </p:cNvPr>
          <p:cNvSpPr>
            <a:spLocks noGrp="1"/>
          </p:cNvSpPr>
          <p:nvPr>
            <p:ph type="body" idx="1"/>
          </p:nvPr>
        </p:nvSpPr>
        <p:spPr>
          <a:xfrm>
            <a:off x="191665" y="2130423"/>
            <a:ext cx="10515600" cy="385474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9" name="Picture 8">
            <a:extLst>
              <a:ext uri="{FF2B5EF4-FFF2-40B4-BE49-F238E27FC236}">
                <a16:creationId xmlns:a16="http://schemas.microsoft.com/office/drawing/2014/main" id="{D3572F41-B0E4-46C2-BE08-3BC825212E6C}"/>
              </a:ext>
            </a:extLst>
          </p:cNvPr>
          <p:cNvPicPr>
            <a:picLocks noChangeAspect="1"/>
          </p:cNvPicPr>
          <p:nvPr/>
        </p:nvPicPr>
        <p:blipFill>
          <a:blip r:embed="rId13"/>
          <a:stretch>
            <a:fillRect/>
          </a:stretch>
        </p:blipFill>
        <p:spPr>
          <a:xfrm>
            <a:off x="0" y="6134608"/>
            <a:ext cx="12192000" cy="723392"/>
          </a:xfrm>
          <a:prstGeom prst="rect">
            <a:avLst/>
          </a:prstGeom>
        </p:spPr>
      </p:pic>
      <p:pic>
        <p:nvPicPr>
          <p:cNvPr id="10" name="Picture 9" descr="Text&#10;&#10;Description automatically generated">
            <a:extLst>
              <a:ext uri="{FF2B5EF4-FFF2-40B4-BE49-F238E27FC236}">
                <a16:creationId xmlns:a16="http://schemas.microsoft.com/office/drawing/2014/main" id="{1D429C31-B3C8-47A9-A954-198A59DA7A1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58083" y="136525"/>
            <a:ext cx="1655064" cy="701040"/>
          </a:xfrm>
          <a:prstGeom prst="rect">
            <a:avLst/>
          </a:prstGeom>
        </p:spPr>
      </p:pic>
    </p:spTree>
    <p:extLst>
      <p:ext uri="{BB962C8B-B14F-4D97-AF65-F5344CB8AC3E}">
        <p14:creationId xmlns:p14="http://schemas.microsoft.com/office/powerpoint/2010/main" val="3596366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engagement.manchester.ac.uk/blog/" TargetMode="External"/><Relationship Id="rId13" Type="http://schemas.openxmlformats.org/officeDocument/2006/relationships/hyperlink" Target="https://www.entrepreneurship.manchester.ac.uk/events/" TargetMode="External"/><Relationship Id="rId18" Type="http://schemas.openxmlformats.org/officeDocument/2006/relationships/hyperlink" Target="https://www.uominnovationfactory.com/about/process/the-innovation-factory-process/" TargetMode="External"/><Relationship Id="rId3" Type="http://schemas.openxmlformats.org/officeDocument/2006/relationships/hyperlink" Target="https://www.staffnet.manchester.ac.uk/promoting-your-research/research-beacons/" TargetMode="External"/><Relationship Id="rId7" Type="http://schemas.openxmlformats.org/officeDocument/2006/relationships/hyperlink" Target="https://www.staffnet.manchester.ac.uk/umitl/events/upcoming-events/" TargetMode="External"/><Relationship Id="rId12" Type="http://schemas.openxmlformats.org/officeDocument/2006/relationships/hyperlink" Target="https://www.entrepreneurship.manchester.ac.uk/develop/competitions/" TargetMode="External"/><Relationship Id="rId17" Type="http://schemas.openxmlformats.org/officeDocument/2006/relationships/hyperlink" Target="https://www.manchester.ac.uk/collaborate/business-engagement/consultancy/" TargetMode="External"/><Relationship Id="rId2" Type="http://schemas.openxmlformats.org/officeDocument/2006/relationships/notesSlide" Target="../notesSlides/notesSlide2.xml"/><Relationship Id="rId16" Type="http://schemas.openxmlformats.org/officeDocument/2006/relationships/hyperlink" Target="https://www.cape.ac.uk/opportunities/" TargetMode="External"/><Relationship Id="rId1" Type="http://schemas.openxmlformats.org/officeDocument/2006/relationships/slideLayout" Target="../slideLayouts/slideLayout2.xml"/><Relationship Id="rId6" Type="http://schemas.openxmlformats.org/officeDocument/2006/relationships/hyperlink" Target="https://www.staffnet.manchester.ac.uk/umitl/about/institute-fellows/" TargetMode="External"/><Relationship Id="rId11" Type="http://schemas.openxmlformats.org/officeDocument/2006/relationships/hyperlink" Target="https://www.staffnet.manchester.ac.uk/staff-learning-and-development/learning-pathways/leading-managing-and-supervising-at-the-university-of-manchester/managing-teams-and-individuals/developing-your-management-capability/researchers-into-management/" TargetMode="External"/><Relationship Id="rId5" Type="http://schemas.openxmlformats.org/officeDocument/2006/relationships/hyperlink" Target="https://www.staffnet.manchester.ac.uk/umitl/teaching-development/leadership-in-education-awards-programme/" TargetMode="External"/><Relationship Id="rId15" Type="http://schemas.openxmlformats.org/officeDocument/2006/relationships/hyperlink" Target="https://www.policy.manchester.ac.uk/activities/events/" TargetMode="External"/><Relationship Id="rId10" Type="http://schemas.openxmlformats.org/officeDocument/2006/relationships/hyperlink" Target="https://www.manchester.ac.uk/discover/social-responsibility/social-inclusion/widening-participation/get-involved/" TargetMode="External"/><Relationship Id="rId19" Type="http://schemas.openxmlformats.org/officeDocument/2006/relationships/hyperlink" Target="https://documents.manchester.ac.uk/display.aspx?DocID=58562" TargetMode="External"/><Relationship Id="rId4" Type="http://schemas.openxmlformats.org/officeDocument/2006/relationships/hyperlink" Target="mailto:bmhcareers@manchester.ac.uk" TargetMode="External"/><Relationship Id="rId9" Type="http://schemas.openxmlformats.org/officeDocument/2006/relationships/hyperlink" Target="https://www.manchester.ac.uk/coronavirus-response/staff-student-alumni-stories/lockdown-education/" TargetMode="External"/><Relationship Id="rId14" Type="http://schemas.openxmlformats.org/officeDocument/2006/relationships/hyperlink" Target="https://www.staffnet.manchester.ac.uk/sena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ross 5"/>
          <p:cNvSpPr/>
          <p:nvPr/>
        </p:nvSpPr>
        <p:spPr>
          <a:xfrm>
            <a:off x="532028" y="1027902"/>
            <a:ext cx="2047164" cy="1842447"/>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10 days/year</a:t>
            </a:r>
          </a:p>
        </p:txBody>
      </p:sp>
      <p:sp>
        <p:nvSpPr>
          <p:cNvPr id="7" name="Cross 6"/>
          <p:cNvSpPr/>
          <p:nvPr/>
        </p:nvSpPr>
        <p:spPr>
          <a:xfrm>
            <a:off x="1851337" y="2581983"/>
            <a:ext cx="2047164" cy="1842447"/>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1 h 40m /week</a:t>
            </a:r>
          </a:p>
        </p:txBody>
      </p:sp>
      <p:sp>
        <p:nvSpPr>
          <p:cNvPr id="8" name="Cross 7"/>
          <p:cNvSpPr/>
          <p:nvPr/>
        </p:nvSpPr>
        <p:spPr>
          <a:xfrm>
            <a:off x="503018" y="4176151"/>
            <a:ext cx="2047164" cy="1842447"/>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20 </a:t>
            </a:r>
            <a:r>
              <a:rPr kumimoji="0" lang="en-GB" sz="3200" b="0" i="0" u="none" strike="noStrike" kern="1200" cap="none" spc="0" normalizeH="0" baseline="0" noProof="0" dirty="0" err="1">
                <a:ln>
                  <a:noFill/>
                </a:ln>
                <a:solidFill>
                  <a:prstClr val="white"/>
                </a:solidFill>
                <a:effectLst/>
                <a:uLnTx/>
                <a:uFillTx/>
                <a:latin typeface="Calibri" panose="020F0502020204030204"/>
                <a:ea typeface="+mn-ea"/>
                <a:cs typeface="+mn-cs"/>
              </a:rPr>
              <a:t>mins</a:t>
            </a: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 /day</a:t>
            </a:r>
          </a:p>
        </p:txBody>
      </p:sp>
      <p:sp>
        <p:nvSpPr>
          <p:cNvPr id="9" name="Cross 8"/>
          <p:cNvSpPr/>
          <p:nvPr/>
        </p:nvSpPr>
        <p:spPr>
          <a:xfrm>
            <a:off x="5864207" y="1027901"/>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Live courses</a:t>
            </a:r>
          </a:p>
        </p:txBody>
      </p:sp>
      <p:sp>
        <p:nvSpPr>
          <p:cNvPr id="10" name="Cross 9"/>
          <p:cNvSpPr/>
          <p:nvPr/>
        </p:nvSpPr>
        <p:spPr>
          <a:xfrm>
            <a:off x="3167797" y="1027902"/>
            <a:ext cx="2047164" cy="1842447"/>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75 hours/year</a:t>
            </a:r>
          </a:p>
        </p:txBody>
      </p:sp>
      <p:sp>
        <p:nvSpPr>
          <p:cNvPr id="11" name="Title 1">
            <a:extLst>
              <a:ext uri="{FF2B5EF4-FFF2-40B4-BE49-F238E27FC236}">
                <a16:creationId xmlns:a16="http://schemas.microsoft.com/office/drawing/2014/main" id="{B91234A7-287E-1E90-7372-E03564280578}"/>
              </a:ext>
            </a:extLst>
          </p:cNvPr>
          <p:cNvSpPr>
            <a:spLocks noGrp="1"/>
          </p:cNvSpPr>
          <p:nvPr>
            <p:ph type="title"/>
          </p:nvPr>
        </p:nvSpPr>
        <p:spPr>
          <a:xfrm>
            <a:off x="1909608" y="-206220"/>
            <a:ext cx="10515600" cy="1325563"/>
          </a:xfrm>
        </p:spPr>
        <p:txBody>
          <a:bodyPr/>
          <a:lstStyle/>
          <a:p>
            <a:r>
              <a:rPr lang="en-GB" dirty="0"/>
              <a:t>Mapping out your development time</a:t>
            </a:r>
          </a:p>
        </p:txBody>
      </p:sp>
      <p:sp>
        <p:nvSpPr>
          <p:cNvPr id="12" name="Cross 11"/>
          <p:cNvSpPr/>
          <p:nvPr/>
        </p:nvSpPr>
        <p:spPr>
          <a:xfrm>
            <a:off x="7235602" y="2581982"/>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Reflective practice</a:t>
            </a:r>
          </a:p>
        </p:txBody>
      </p:sp>
      <p:sp>
        <p:nvSpPr>
          <p:cNvPr id="13" name="Cross 12"/>
          <p:cNvSpPr/>
          <p:nvPr/>
        </p:nvSpPr>
        <p:spPr>
          <a:xfrm>
            <a:off x="8596104" y="4176150"/>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Extra roles</a:t>
            </a:r>
          </a:p>
        </p:txBody>
      </p:sp>
      <p:sp>
        <p:nvSpPr>
          <p:cNvPr id="14" name="Cross 13"/>
          <p:cNvSpPr/>
          <p:nvPr/>
        </p:nvSpPr>
        <p:spPr>
          <a:xfrm>
            <a:off x="8552062" y="1027900"/>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Mentoring</a:t>
            </a:r>
          </a:p>
        </p:txBody>
      </p:sp>
      <p:sp>
        <p:nvSpPr>
          <p:cNvPr id="15" name="Cross 14"/>
          <p:cNvSpPr/>
          <p:nvPr/>
        </p:nvSpPr>
        <p:spPr>
          <a:xfrm>
            <a:off x="5919142" y="4176151"/>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Peer groups</a:t>
            </a:r>
          </a:p>
        </p:txBody>
      </p:sp>
      <p:sp>
        <p:nvSpPr>
          <p:cNvPr id="16" name="Cross 15"/>
          <p:cNvSpPr/>
          <p:nvPr/>
        </p:nvSpPr>
        <p:spPr>
          <a:xfrm>
            <a:off x="4547747" y="2581985"/>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Online resources</a:t>
            </a:r>
          </a:p>
        </p:txBody>
      </p:sp>
      <p:sp>
        <p:nvSpPr>
          <p:cNvPr id="17" name="Cross 16"/>
          <p:cNvSpPr/>
          <p:nvPr/>
        </p:nvSpPr>
        <p:spPr>
          <a:xfrm>
            <a:off x="3231287" y="4176151"/>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Private study</a:t>
            </a:r>
          </a:p>
        </p:txBody>
      </p:sp>
      <p:sp>
        <p:nvSpPr>
          <p:cNvPr id="18" name="Cross 17"/>
          <p:cNvSpPr/>
          <p:nvPr/>
        </p:nvSpPr>
        <p:spPr>
          <a:xfrm>
            <a:off x="9871371" y="2602025"/>
            <a:ext cx="2047164" cy="1842447"/>
          </a:xfrm>
          <a:prstGeom prst="plu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rPr>
              <a:t>Become a rep</a:t>
            </a:r>
            <a:endParaRPr kumimoji="0" lang="en-GB"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820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4FC83-E381-C324-F12B-328F41E6D1E5}"/>
            </a:ext>
          </a:extLst>
        </p:cNvPr>
        <p:cNvGrpSpPr/>
        <p:nvPr/>
      </p:nvGrpSpPr>
      <p:grpSpPr>
        <a:xfrm>
          <a:off x="0" y="0"/>
          <a:ext cx="0" cy="0"/>
          <a:chOff x="0" y="0"/>
          <a:chExt cx="0" cy="0"/>
        </a:xfrm>
      </p:grpSpPr>
      <p:sp>
        <p:nvSpPr>
          <p:cNvPr id="11" name="Title 1">
            <a:extLst>
              <a:ext uri="{FF2B5EF4-FFF2-40B4-BE49-F238E27FC236}">
                <a16:creationId xmlns:a16="http://schemas.microsoft.com/office/drawing/2014/main" id="{B091C148-DD5E-D4E6-FE57-5ED3083F8D65}"/>
              </a:ext>
            </a:extLst>
          </p:cNvPr>
          <p:cNvSpPr>
            <a:spLocks noGrp="1"/>
          </p:cNvSpPr>
          <p:nvPr>
            <p:ph type="title"/>
          </p:nvPr>
        </p:nvSpPr>
        <p:spPr>
          <a:xfrm>
            <a:off x="1979057" y="0"/>
            <a:ext cx="10515600" cy="1325563"/>
          </a:xfrm>
        </p:spPr>
        <p:txBody>
          <a:bodyPr/>
          <a:lstStyle/>
          <a:p>
            <a:r>
              <a:rPr lang="en-GB" b="1" dirty="0"/>
              <a:t>Actions developing the 10 academic esteems</a:t>
            </a:r>
            <a:endParaRPr lang="en-GB" dirty="0"/>
          </a:p>
        </p:txBody>
      </p:sp>
      <p:graphicFrame>
        <p:nvGraphicFramePr>
          <p:cNvPr id="2" name="Table 4">
            <a:extLst>
              <a:ext uri="{FF2B5EF4-FFF2-40B4-BE49-F238E27FC236}">
                <a16:creationId xmlns:a16="http://schemas.microsoft.com/office/drawing/2014/main" id="{69A66ED9-AB80-B29C-A321-A4A083204210}"/>
              </a:ext>
            </a:extLst>
          </p:cNvPr>
          <p:cNvGraphicFramePr>
            <a:graphicFrameLocks noGrp="1"/>
          </p:cNvGraphicFramePr>
          <p:nvPr>
            <p:ph idx="1"/>
          </p:nvPr>
        </p:nvGraphicFramePr>
        <p:xfrm>
          <a:off x="707784" y="1491507"/>
          <a:ext cx="10515600" cy="3667760"/>
        </p:xfrm>
        <a:graphic>
          <a:graphicData uri="http://schemas.openxmlformats.org/drawingml/2006/table">
            <a:tbl>
              <a:tblPr firstRow="1" bandRow="1">
                <a:tableStyleId>{5940675A-B579-460E-94D1-54222C63F5DA}</a:tableStyleId>
              </a:tblPr>
              <a:tblGrid>
                <a:gridCol w="2103120">
                  <a:extLst>
                    <a:ext uri="{9D8B030D-6E8A-4147-A177-3AD203B41FA5}">
                      <a16:colId xmlns:a16="http://schemas.microsoft.com/office/drawing/2014/main" val="2068258191"/>
                    </a:ext>
                  </a:extLst>
                </a:gridCol>
                <a:gridCol w="2103120">
                  <a:extLst>
                    <a:ext uri="{9D8B030D-6E8A-4147-A177-3AD203B41FA5}">
                      <a16:colId xmlns:a16="http://schemas.microsoft.com/office/drawing/2014/main" val="529477462"/>
                    </a:ext>
                  </a:extLst>
                </a:gridCol>
                <a:gridCol w="2103120">
                  <a:extLst>
                    <a:ext uri="{9D8B030D-6E8A-4147-A177-3AD203B41FA5}">
                      <a16:colId xmlns:a16="http://schemas.microsoft.com/office/drawing/2014/main" val="3876300199"/>
                    </a:ext>
                  </a:extLst>
                </a:gridCol>
                <a:gridCol w="2103120">
                  <a:extLst>
                    <a:ext uri="{9D8B030D-6E8A-4147-A177-3AD203B41FA5}">
                      <a16:colId xmlns:a16="http://schemas.microsoft.com/office/drawing/2014/main" val="3856632937"/>
                    </a:ext>
                  </a:extLst>
                </a:gridCol>
                <a:gridCol w="2103120">
                  <a:extLst>
                    <a:ext uri="{9D8B030D-6E8A-4147-A177-3AD203B41FA5}">
                      <a16:colId xmlns:a16="http://schemas.microsoft.com/office/drawing/2014/main" val="27023347"/>
                    </a:ext>
                  </a:extLst>
                </a:gridCol>
              </a:tblGrid>
              <a:tr h="370840">
                <a:tc>
                  <a:txBody>
                    <a:bodyPr/>
                    <a:lstStyle/>
                    <a:p>
                      <a:r>
                        <a:rPr lang="en-GB" b="1"/>
                        <a:t>Research</a:t>
                      </a:r>
                    </a:p>
                  </a:txBody>
                  <a:tcPr>
                    <a:solidFill>
                      <a:schemeClr val="bg1">
                        <a:lumMod val="85000"/>
                      </a:schemeClr>
                    </a:solidFill>
                  </a:tcPr>
                </a:tc>
                <a:tc>
                  <a:txBody>
                    <a:bodyPr/>
                    <a:lstStyle/>
                    <a:p>
                      <a:r>
                        <a:rPr lang="en-GB" b="1"/>
                        <a:t>Teaching</a:t>
                      </a:r>
                    </a:p>
                  </a:txBody>
                  <a:tcPr>
                    <a:solidFill>
                      <a:schemeClr val="bg1">
                        <a:lumMod val="85000"/>
                      </a:schemeClr>
                    </a:solidFill>
                  </a:tcPr>
                </a:tc>
                <a:tc>
                  <a:txBody>
                    <a:bodyPr/>
                    <a:lstStyle/>
                    <a:p>
                      <a:r>
                        <a:rPr lang="en-GB" b="1"/>
                        <a:t>Public Engagement</a:t>
                      </a:r>
                    </a:p>
                  </a:txBody>
                  <a:tcPr>
                    <a:solidFill>
                      <a:schemeClr val="bg1">
                        <a:lumMod val="85000"/>
                      </a:schemeClr>
                    </a:solidFill>
                  </a:tcPr>
                </a:tc>
                <a:tc>
                  <a:txBody>
                    <a:bodyPr/>
                    <a:lstStyle/>
                    <a:p>
                      <a:r>
                        <a:rPr lang="en-GB" sz="1800" b="1"/>
                        <a:t>Widening </a:t>
                      </a:r>
                      <a:r>
                        <a:rPr lang="en-GB" sz="1800" b="1" err="1"/>
                        <a:t>particip</a:t>
                      </a:r>
                      <a:r>
                        <a:rPr lang="en-GB" sz="1800" b="1"/>
                        <a:t>.</a:t>
                      </a:r>
                    </a:p>
                  </a:txBody>
                  <a:tcPr>
                    <a:solidFill>
                      <a:schemeClr val="bg1">
                        <a:lumMod val="85000"/>
                      </a:schemeClr>
                    </a:solidFill>
                  </a:tcPr>
                </a:tc>
                <a:tc>
                  <a:txBody>
                    <a:bodyPr/>
                    <a:lstStyle/>
                    <a:p>
                      <a:r>
                        <a:rPr lang="en-GB" b="1"/>
                        <a:t>People </a:t>
                      </a:r>
                      <a:r>
                        <a:rPr lang="en-GB" b="1" err="1"/>
                        <a:t>Mgmt</a:t>
                      </a:r>
                      <a:endParaRPr lang="en-GB" b="1"/>
                    </a:p>
                  </a:txBody>
                  <a:tcPr>
                    <a:solidFill>
                      <a:schemeClr val="bg1">
                        <a:lumMod val="85000"/>
                      </a:schemeClr>
                    </a:solidFill>
                  </a:tcPr>
                </a:tc>
                <a:extLst>
                  <a:ext uri="{0D108BD9-81ED-4DB2-BD59-A6C34878D82A}">
                    <a16:rowId xmlns:a16="http://schemas.microsoft.com/office/drawing/2014/main" val="3323384781"/>
                  </a:ext>
                </a:extLst>
              </a:tr>
              <a:tr h="370840">
                <a:tc>
                  <a:txBody>
                    <a:bodyPr/>
                    <a:lstStyle/>
                    <a:p>
                      <a:r>
                        <a:rPr lang="en-GB">
                          <a:hlinkClick r:id="rId3"/>
                        </a:rPr>
                        <a:t>Join a UoM research beacon</a:t>
                      </a:r>
                      <a:endParaRPr lang="en-GB"/>
                    </a:p>
                    <a:p>
                      <a:r>
                        <a:rPr lang="en-GB"/>
                        <a:t>Apply for small grants</a:t>
                      </a:r>
                    </a:p>
                  </a:txBody>
                  <a:tcPr/>
                </a:tc>
                <a:tc>
                  <a:txBody>
                    <a:bodyPr/>
                    <a:lstStyle/>
                    <a:p>
                      <a:pPr marL="0" indent="0">
                        <a:buFontTx/>
                        <a:buNone/>
                      </a:pPr>
                      <a:r>
                        <a:rPr lang="en-GB">
                          <a:hlinkClick r:id="rId4"/>
                        </a:rPr>
                        <a:t>Experience research programme</a:t>
                      </a:r>
                      <a:endParaRPr lang="en-GB"/>
                    </a:p>
                    <a:p>
                      <a:pPr marL="0" indent="0">
                        <a:buFontTx/>
                        <a:buNone/>
                      </a:pPr>
                      <a:r>
                        <a:rPr lang="en-GB">
                          <a:hlinkClick r:id="rId5"/>
                        </a:rPr>
                        <a:t>LEAP accreditation</a:t>
                      </a:r>
                      <a:endParaRPr lang="en-GB"/>
                    </a:p>
                    <a:p>
                      <a:pPr marL="0" indent="0">
                        <a:buFontTx/>
                        <a:buNone/>
                      </a:pPr>
                      <a:r>
                        <a:rPr lang="en-GB">
                          <a:hlinkClick r:id="rId6"/>
                        </a:rPr>
                        <a:t>ITL fellowship</a:t>
                      </a:r>
                      <a:endParaRPr lang="en-GB"/>
                    </a:p>
                    <a:p>
                      <a:pPr marL="0" indent="0">
                        <a:buFontTx/>
                        <a:buNone/>
                      </a:pPr>
                      <a:r>
                        <a:rPr lang="en-GB">
                          <a:hlinkClick r:id="rId7"/>
                        </a:rPr>
                        <a:t>ITL events</a:t>
                      </a:r>
                      <a:endParaRPr lang="en-GB"/>
                    </a:p>
                  </a:txBody>
                  <a:tcPr/>
                </a:tc>
                <a:tc>
                  <a:txBody>
                    <a:bodyPr/>
                    <a:lstStyle/>
                    <a:p>
                      <a:r>
                        <a:rPr lang="en-GB">
                          <a:hlinkClick r:id="rId8"/>
                        </a:rPr>
                        <a:t>Follow the UoM PE blog</a:t>
                      </a:r>
                      <a:endParaRPr lang="en-GB"/>
                    </a:p>
                  </a:txBody>
                  <a:tcPr/>
                </a:tc>
                <a:tc>
                  <a:txBody>
                    <a:bodyPr/>
                    <a:lstStyle/>
                    <a:p>
                      <a:pPr marL="0" indent="0">
                        <a:buFont typeface="Arial" panose="020B0604020202020204" pitchFamily="34" charset="0"/>
                        <a:buNone/>
                      </a:pPr>
                      <a:r>
                        <a:rPr lang="en-GB">
                          <a:hlinkClick r:id="rId9"/>
                        </a:rPr>
                        <a:t>Tutor Trust</a:t>
                      </a:r>
                      <a:endParaRPr lang="en-GB"/>
                    </a:p>
                    <a:p>
                      <a:pPr marL="0" indent="0">
                        <a:buFont typeface="Arial" panose="020B0604020202020204" pitchFamily="34" charset="0"/>
                        <a:buNone/>
                      </a:pPr>
                      <a:r>
                        <a:rPr lang="en-GB">
                          <a:hlinkClick r:id="rId10"/>
                        </a:rPr>
                        <a:t>Brilliant Club</a:t>
                      </a:r>
                      <a:endParaRPr lang="en-GB"/>
                    </a:p>
                    <a:p>
                      <a:pPr marL="0" indent="0">
                        <a:buFont typeface="Arial" panose="020B0604020202020204" pitchFamily="34" charset="0"/>
                        <a:buNone/>
                      </a:pPr>
                      <a:r>
                        <a:rPr lang="en-GB">
                          <a:hlinkClick r:id="rId10"/>
                        </a:rPr>
                        <a:t>WP fellow</a:t>
                      </a:r>
                      <a:endParaRPr lang="en-GB"/>
                    </a:p>
                    <a:p>
                      <a:pPr marL="0" indent="0">
                        <a:buFont typeface="Arial" panose="020B0604020202020204" pitchFamily="34" charset="0"/>
                        <a:buNone/>
                      </a:pPr>
                      <a:r>
                        <a:rPr lang="en-GB">
                          <a:hlinkClick r:id="rId10"/>
                        </a:rPr>
                        <a:t>MAP tutor</a:t>
                      </a:r>
                      <a:endParaRPr lang="en-GB"/>
                    </a:p>
                  </a:txBody>
                  <a:tcPr/>
                </a:tc>
                <a:tc>
                  <a:txBody>
                    <a:bodyPr/>
                    <a:lstStyle/>
                    <a:p>
                      <a:r>
                        <a:rPr lang="en-GB"/>
                        <a:t>Take on a project student</a:t>
                      </a:r>
                    </a:p>
                    <a:p>
                      <a:r>
                        <a:rPr lang="en-GB">
                          <a:hlinkClick r:id="rId11"/>
                        </a:rPr>
                        <a:t>Managing at Manchester 4 researchers </a:t>
                      </a:r>
                      <a:endParaRPr lang="en-GB"/>
                    </a:p>
                  </a:txBody>
                  <a:tcPr/>
                </a:tc>
                <a:extLst>
                  <a:ext uri="{0D108BD9-81ED-4DB2-BD59-A6C34878D82A}">
                    <a16:rowId xmlns:a16="http://schemas.microsoft.com/office/drawing/2014/main" val="1713690327"/>
                  </a:ext>
                </a:extLst>
              </a:tr>
              <a:tr h="370840">
                <a:tc>
                  <a:txBody>
                    <a:bodyPr/>
                    <a:lstStyle/>
                    <a:p>
                      <a:r>
                        <a:rPr lang="en-GB" b="1"/>
                        <a:t>Enterprise</a:t>
                      </a:r>
                    </a:p>
                  </a:txBody>
                  <a:tcPr>
                    <a:solidFill>
                      <a:schemeClr val="bg1">
                        <a:lumMod val="85000"/>
                      </a:schemeClr>
                    </a:solidFill>
                  </a:tcPr>
                </a:tc>
                <a:tc>
                  <a:txBody>
                    <a:bodyPr/>
                    <a:lstStyle/>
                    <a:p>
                      <a:r>
                        <a:rPr lang="en-GB" b="1"/>
                        <a:t>Admin &amp; </a:t>
                      </a:r>
                      <a:r>
                        <a:rPr lang="en-GB" b="1" err="1"/>
                        <a:t>Cttes</a:t>
                      </a:r>
                      <a:endParaRPr lang="en-GB" b="1"/>
                    </a:p>
                  </a:txBody>
                  <a:tcPr>
                    <a:solidFill>
                      <a:schemeClr val="bg1">
                        <a:lumMod val="85000"/>
                      </a:schemeClr>
                    </a:solidFill>
                  </a:tcPr>
                </a:tc>
                <a:tc>
                  <a:txBody>
                    <a:bodyPr/>
                    <a:lstStyle/>
                    <a:p>
                      <a:r>
                        <a:rPr lang="en-GB" b="1"/>
                        <a:t>Policy &amp; practice</a:t>
                      </a:r>
                    </a:p>
                  </a:txBody>
                  <a:tcPr>
                    <a:solidFill>
                      <a:schemeClr val="bg1">
                        <a:lumMod val="85000"/>
                      </a:schemeClr>
                    </a:solidFill>
                  </a:tcPr>
                </a:tc>
                <a:tc>
                  <a:txBody>
                    <a:bodyPr/>
                    <a:lstStyle/>
                    <a:p>
                      <a:r>
                        <a:rPr lang="en-GB" b="1"/>
                        <a:t>Knowledge Transfer </a:t>
                      </a:r>
                    </a:p>
                  </a:txBody>
                  <a:tcPr>
                    <a:solidFill>
                      <a:schemeClr val="bg1">
                        <a:lumMod val="85000"/>
                      </a:schemeClr>
                    </a:solidFill>
                  </a:tcPr>
                </a:tc>
                <a:tc>
                  <a:txBody>
                    <a:bodyPr/>
                    <a:lstStyle/>
                    <a:p>
                      <a:r>
                        <a:rPr lang="en-GB" b="1"/>
                        <a:t>Leadership</a:t>
                      </a:r>
                    </a:p>
                  </a:txBody>
                  <a:tcPr>
                    <a:solidFill>
                      <a:schemeClr val="bg1">
                        <a:lumMod val="85000"/>
                      </a:schemeClr>
                    </a:solidFill>
                  </a:tcPr>
                </a:tc>
                <a:extLst>
                  <a:ext uri="{0D108BD9-81ED-4DB2-BD59-A6C34878D82A}">
                    <a16:rowId xmlns:a16="http://schemas.microsoft.com/office/drawing/2014/main" val="1864410757"/>
                  </a:ext>
                </a:extLst>
              </a:tr>
              <a:tr h="370840">
                <a:tc>
                  <a:txBody>
                    <a:bodyPr/>
                    <a:lstStyle/>
                    <a:p>
                      <a:r>
                        <a:rPr lang="en-GB">
                          <a:hlinkClick r:id="rId12"/>
                        </a:rPr>
                        <a:t>Enter an enterprise competition</a:t>
                      </a:r>
                      <a:endParaRPr lang="en-GB"/>
                    </a:p>
                    <a:p>
                      <a:r>
                        <a:rPr lang="en-GB">
                          <a:hlinkClick r:id="rId13"/>
                        </a:rPr>
                        <a:t>Attend a Masood enterprise centre event</a:t>
                      </a:r>
                      <a:endParaRPr lang="en-GB"/>
                    </a:p>
                  </a:txBody>
                  <a:tcPr/>
                </a:tc>
                <a:tc>
                  <a:txBody>
                    <a:bodyPr/>
                    <a:lstStyle/>
                    <a:p>
                      <a:r>
                        <a:rPr lang="en-GB"/>
                        <a:t>Become a rep</a:t>
                      </a:r>
                    </a:p>
                    <a:p>
                      <a:r>
                        <a:rPr lang="en-GB">
                          <a:hlinkClick r:id="rId14"/>
                        </a:rPr>
                        <a:t>Join UoM senate</a:t>
                      </a:r>
                      <a:endParaRPr lang="en-GB"/>
                    </a:p>
                  </a:txBody>
                  <a:tcPr/>
                </a:tc>
                <a:tc>
                  <a:txBody>
                    <a:bodyPr/>
                    <a:lstStyle/>
                    <a:p>
                      <a:r>
                        <a:rPr lang="en-GB">
                          <a:hlinkClick r:id="rId15"/>
                        </a:rPr>
                        <a:t>Policy@Manchester events</a:t>
                      </a:r>
                      <a:endParaRPr lang="en-GB"/>
                    </a:p>
                    <a:p>
                      <a:r>
                        <a:rPr lang="en-GB">
                          <a:hlinkClick r:id="rId16"/>
                        </a:rPr>
                        <a:t>Engage with CAPE</a:t>
                      </a:r>
                      <a:endParaRPr lang="en-GB"/>
                    </a:p>
                  </a:txBody>
                  <a:tcPr/>
                </a:tc>
                <a:tc>
                  <a:txBody>
                    <a:bodyPr/>
                    <a:lstStyle/>
                    <a:p>
                      <a:r>
                        <a:rPr lang="en-GB">
                          <a:hlinkClick r:id="rId17"/>
                        </a:rPr>
                        <a:t>Register to offer consultancy</a:t>
                      </a:r>
                      <a:r>
                        <a:rPr lang="en-GB"/>
                        <a:t> </a:t>
                      </a:r>
                    </a:p>
                    <a:p>
                      <a:r>
                        <a:rPr lang="en-GB">
                          <a:hlinkClick r:id="rId18"/>
                        </a:rPr>
                        <a:t>Take an idea to the innovation factory</a:t>
                      </a:r>
                      <a:endParaRPr lang="en-GB"/>
                    </a:p>
                  </a:txBody>
                  <a:tcPr/>
                </a:tc>
                <a:tc>
                  <a:txBody>
                    <a:bodyPr/>
                    <a:lstStyle/>
                    <a:p>
                      <a:r>
                        <a:rPr lang="en-GB" dirty="0">
                          <a:hlinkClick r:id="rId19"/>
                        </a:rPr>
                        <a:t>Propose an EDI project</a:t>
                      </a:r>
                      <a:endParaRPr lang="en-GB" dirty="0"/>
                    </a:p>
                    <a:p>
                      <a:r>
                        <a:rPr lang="en-GB" dirty="0"/>
                        <a:t>Run an academic society event</a:t>
                      </a:r>
                    </a:p>
                  </a:txBody>
                  <a:tcPr/>
                </a:tc>
                <a:extLst>
                  <a:ext uri="{0D108BD9-81ED-4DB2-BD59-A6C34878D82A}">
                    <a16:rowId xmlns:a16="http://schemas.microsoft.com/office/drawing/2014/main" val="2918393879"/>
                  </a:ext>
                </a:extLst>
              </a:tr>
            </a:tbl>
          </a:graphicData>
        </a:graphic>
      </p:graphicFrame>
    </p:spTree>
    <p:extLst>
      <p:ext uri="{BB962C8B-B14F-4D97-AF65-F5344CB8AC3E}">
        <p14:creationId xmlns:p14="http://schemas.microsoft.com/office/powerpoint/2010/main" val="2626904440"/>
      </p:ext>
    </p:extLst>
  </p:cSld>
  <p:clrMapOvr>
    <a:masterClrMapping/>
  </p:clrMapOvr>
</p:sld>
</file>

<file path=ppt/theme/theme1.xml><?xml version="1.0" encoding="utf-8"?>
<a:theme xmlns:a="http://schemas.openxmlformats.org/drawingml/2006/main" name="Slide Master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828</Words>
  <Application>Microsoft Office PowerPoint</Application>
  <PresentationFormat>Widescreen</PresentationFormat>
  <Paragraphs>65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Arial</vt:lpstr>
      <vt:lpstr>Calibri</vt:lpstr>
      <vt:lpstr>Calibri Light</vt:lpstr>
      <vt:lpstr>Slide Masters</vt:lpstr>
      <vt:lpstr>Mapping out your development time</vt:lpstr>
      <vt:lpstr>Actions developing the 10 academic esteems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Anne Marie Sowerbutts</dc:creator>
  <cp:lastModifiedBy>Anne Marie Sowerbutts</cp:lastModifiedBy>
  <cp:revision>1</cp:revision>
  <dcterms:created xsi:type="dcterms:W3CDTF">2024-12-11T09:13:09Z</dcterms:created>
  <dcterms:modified xsi:type="dcterms:W3CDTF">2024-12-11T09:14:16Z</dcterms:modified>
</cp:coreProperties>
</file>